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Colored Crayons" panose="02000500000000000000" pitchFamily="2"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C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55905" autoAdjust="0"/>
  </p:normalViewPr>
  <p:slideViewPr>
    <p:cSldViewPr snapToGrid="0">
      <p:cViewPr varScale="1">
        <p:scale>
          <a:sx n="44" d="100"/>
          <a:sy n="44" d="100"/>
        </p:scale>
        <p:origin x="2117" y="5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CC0F2C-0BEA-4E70-9720-622E24DEE0D2}"/>
              </a:ext>
            </a:extLst>
          </p:cNvPr>
          <p:cNvSpPr>
            <a:spLocks noGrp="1"/>
          </p:cNvSpPr>
          <p:nvPr>
            <p:ph type="hdr" sz="quarter"/>
          </p:nvPr>
        </p:nvSpPr>
        <p:spPr>
          <a:xfrm>
            <a:off x="0" y="0"/>
            <a:ext cx="3756454" cy="790832"/>
          </a:xfrm>
          <a:prstGeom prst="rect">
            <a:avLst/>
          </a:prstGeom>
        </p:spPr>
        <p:txBody>
          <a:bodyPr vert="horz" lIns="91440" tIns="45720" rIns="91440" bIns="45720" rtlCol="0"/>
          <a:lstStyle>
            <a:lvl1pPr algn="l">
              <a:defRPr sz="1200"/>
            </a:lvl1pPr>
          </a:lstStyle>
          <a:p>
            <a:r>
              <a:rPr lang="en-US" sz="2000" dirty="0">
                <a:latin typeface="Colored Crayons" panose="02000500000000000000" pitchFamily="2" charset="0"/>
              </a:rPr>
              <a:t>Are You Still Fighting Sin?</a:t>
            </a:r>
          </a:p>
        </p:txBody>
      </p:sp>
      <p:sp>
        <p:nvSpPr>
          <p:cNvPr id="3" name="Date Placeholder 2">
            <a:extLst>
              <a:ext uri="{FF2B5EF4-FFF2-40B4-BE49-F238E27FC236}">
                <a16:creationId xmlns:a16="http://schemas.microsoft.com/office/drawing/2014/main" id="{BEEEB9E1-2DF7-4D2D-920C-B1A5CFD6E4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25, 2019 am</a:t>
            </a:r>
          </a:p>
        </p:txBody>
      </p:sp>
      <p:sp>
        <p:nvSpPr>
          <p:cNvPr id="4" name="Footer Placeholder 3">
            <a:extLst>
              <a:ext uri="{FF2B5EF4-FFF2-40B4-BE49-F238E27FC236}">
                <a16:creationId xmlns:a16="http://schemas.microsoft.com/office/drawing/2014/main" id="{7C86F02F-12F0-4B19-A784-CAF7AD5F2B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94E67F2-020A-47B2-9DC5-976034005E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5F23EB5D-2FC1-433F-AF63-228E868D9D0B}" type="slidenum">
              <a:rPr lang="en-US" smtClean="0"/>
              <a:t>‹#›</a:t>
            </a:fld>
            <a:endParaRPr lang="en-US" dirty="0"/>
          </a:p>
        </p:txBody>
      </p:sp>
    </p:spTree>
    <p:extLst>
      <p:ext uri="{BB962C8B-B14F-4D97-AF65-F5344CB8AC3E}">
        <p14:creationId xmlns:p14="http://schemas.microsoft.com/office/powerpoint/2010/main" val="1295314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F50A6-85BD-46BB-8A60-585E7221DF57}" type="datetimeFigureOut">
              <a:rPr lang="en-US" smtClean="0"/>
              <a:t>8/23/2019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928B8-0C0A-4790-A5EF-69FD6EDB79EC}" type="slidenum">
              <a:rPr lang="en-US" smtClean="0"/>
              <a:t>‹#›</a:t>
            </a:fld>
            <a:endParaRPr lang="en-US"/>
          </a:p>
        </p:txBody>
      </p:sp>
    </p:spTree>
    <p:extLst>
      <p:ext uri="{BB962C8B-B14F-4D97-AF65-F5344CB8AC3E}">
        <p14:creationId xmlns:p14="http://schemas.microsoft.com/office/powerpoint/2010/main" val="86990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This is an important question. </a:t>
            </a:r>
            <a:r>
              <a:rPr lang="en-US" sz="1200" b="1" i="1" kern="1200" dirty="0">
                <a:solidFill>
                  <a:schemeClr val="tx1"/>
                </a:solidFill>
                <a:effectLst/>
                <a:latin typeface="+mn-lt"/>
                <a:ea typeface="+mn-ea"/>
                <a:cs typeface="+mn-cs"/>
              </a:rPr>
              <a:t>Are you still fighting sin?</a:t>
            </a:r>
            <a:r>
              <a:rPr lang="en-US" sz="1200" b="1"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Consider the brethren at Corinth. </a:t>
            </a:r>
          </a:p>
          <a:p>
            <a:pPr marL="0" indent="0">
              <a:buFont typeface="Arial" panose="020B0604020202020204" pitchFamily="34" charset="0"/>
              <a:buNone/>
            </a:pPr>
            <a:r>
              <a:rPr lang="en-US" sz="1200" b="1" i="0" kern="1200" dirty="0">
                <a:solidFill>
                  <a:schemeClr val="tx1"/>
                </a:solidFill>
                <a:effectLst/>
                <a:latin typeface="+mn-lt"/>
                <a:ea typeface="+mn-ea"/>
                <a:cs typeface="+mn-cs"/>
              </a:rPr>
              <a:t>(1 Corinthians 6:9-11), </a:t>
            </a:r>
            <a:r>
              <a:rPr lang="en-US" sz="1200" b="0" i="1" kern="1200" dirty="0">
                <a:solidFill>
                  <a:schemeClr val="tx1"/>
                </a:solidFill>
                <a:effectLst/>
                <a:latin typeface="+mn-lt"/>
                <a:ea typeface="+mn-ea"/>
                <a:cs typeface="+mn-cs"/>
              </a:rPr>
              <a:t>“</a:t>
            </a:r>
            <a:r>
              <a:rPr lang="en-US" i="1" dirty="0"/>
              <a:t>Do you not know that the unrighteous will not inherit the kingdom of God? Do not be deceived. Neither fornicators, nor idolaters, nor adulterers, nor homosexuals, nor sodomites,</a:t>
            </a:r>
            <a:r>
              <a:rPr lang="en-US" i="1" baseline="30000" dirty="0"/>
              <a:t> 10</a:t>
            </a:r>
            <a:r>
              <a:rPr lang="en-US" i="1" dirty="0"/>
              <a:t> nor thieves, nor covetous, nor drunkards, nor revilers, nor extortioners will inherit the kingdom of God.</a:t>
            </a:r>
            <a:r>
              <a:rPr lang="en-US" i="1" baseline="30000" dirty="0"/>
              <a:t> 11</a:t>
            </a:r>
            <a:r>
              <a:rPr lang="en-US" i="1" dirty="0"/>
              <a:t> And such were some of you. But you were washed, but you were sanctified, but you were justified in the name of the Lord Jesus and by the Spirit of our God.”</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Imagine what a struggle it was for them to come out of such sins!</a:t>
            </a:r>
            <a:r>
              <a:rPr lang="en-US" sz="1200" b="0" i="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admire such conviction, such resolve, such a change of conduct. This is repentance. </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This is the gospel at work in one’s life </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Corinthians 7:9-11), </a:t>
            </a:r>
            <a:r>
              <a:rPr lang="en-US" sz="1200" b="0" i="1" kern="1200" dirty="0">
                <a:solidFill>
                  <a:schemeClr val="tx1"/>
                </a:solidFill>
                <a:effectLst/>
                <a:latin typeface="+mn-lt"/>
                <a:ea typeface="+mn-ea"/>
                <a:cs typeface="+mn-cs"/>
              </a:rPr>
              <a:t>“</a:t>
            </a:r>
            <a:r>
              <a:rPr lang="en-US" i="1" dirty="0"/>
              <a:t>Now I rejoice, not that you were made sorry, but that your sorrow led to repentance. For you were made sorry in a godly manner, that you might suffer loss from us in nothing.</a:t>
            </a:r>
            <a:r>
              <a:rPr lang="en-US" i="1" baseline="30000" dirty="0"/>
              <a:t> 10</a:t>
            </a:r>
            <a:r>
              <a:rPr lang="en-US" i="1" dirty="0"/>
              <a:t> For godly sorrow produces repentance leading to salvation, not to be regretted; but the sorrow of the world produces death.</a:t>
            </a:r>
            <a:r>
              <a:rPr lang="en-US" i="1" baseline="30000" dirty="0"/>
              <a:t> 11</a:t>
            </a:r>
            <a:r>
              <a:rPr lang="en-US" i="1" dirty="0"/>
              <a:t> For observe this very thing, that you sorrowed in a godly manner: What diligence it produced in you, what clearing of yourselves, what indignation, what fear, what vehement desire, what zeal, what vindication! In all things you proved yourselves to be clear in this matter.”</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Regardless of their continued struggle, and obvious failures, the Corinthians were battling!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And so we ask the question – Are you still fighting sin?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It is important, let’s talk about why.</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(Sermon outline based on an article)  </a:t>
            </a:r>
            <a:r>
              <a:rPr lang="en-US" sz="1200" b="0" i="0" kern="1200" dirty="0">
                <a:solidFill>
                  <a:schemeClr val="tx1"/>
                </a:solidFill>
                <a:effectLst/>
                <a:latin typeface="+mn-lt"/>
                <a:ea typeface="+mn-ea"/>
                <a:cs typeface="+mn-cs"/>
              </a:rPr>
              <a:t>-  Still Fighting Sin? (Steve Wallace)  </a:t>
            </a:r>
            <a:r>
              <a:rPr lang="en-US" sz="1200" b="0" i="1" kern="1200" dirty="0">
                <a:solidFill>
                  <a:schemeClr val="tx1"/>
                </a:solidFill>
                <a:effectLst/>
                <a:latin typeface="+mn-lt"/>
                <a:ea typeface="+mn-ea"/>
                <a:cs typeface="+mn-cs"/>
              </a:rPr>
              <a:t>-The Way of Truth and Life</a:t>
            </a:r>
            <a:r>
              <a:rPr lang="en-US" sz="1200" b="0" i="0" kern="1200" dirty="0">
                <a:solidFill>
                  <a:schemeClr val="tx1"/>
                </a:solidFill>
                <a:effectLst/>
                <a:latin typeface="+mn-lt"/>
                <a:ea typeface="+mn-ea"/>
                <a:cs typeface="+mn-cs"/>
              </a:rPr>
              <a:t> (3:22), May 27, 2012</a:t>
            </a:r>
          </a:p>
          <a:p>
            <a:endParaRPr lang="en-US" dirty="0"/>
          </a:p>
        </p:txBody>
      </p:sp>
      <p:sp>
        <p:nvSpPr>
          <p:cNvPr id="4" name="Slide Number Placeholder 3"/>
          <p:cNvSpPr>
            <a:spLocks noGrp="1"/>
          </p:cNvSpPr>
          <p:nvPr>
            <p:ph type="sldNum" sz="quarter" idx="5"/>
          </p:nvPr>
        </p:nvSpPr>
        <p:spPr/>
        <p:txBody>
          <a:bodyPr/>
          <a:lstStyle/>
          <a:p>
            <a:fld id="{CF6928B8-0C0A-4790-A5EF-69FD6EDB79EC}" type="slidenum">
              <a:rPr lang="en-US" smtClean="0"/>
              <a:t>1</a:t>
            </a:fld>
            <a:endParaRPr lang="en-US"/>
          </a:p>
        </p:txBody>
      </p:sp>
    </p:spTree>
    <p:extLst>
      <p:ext uri="{BB962C8B-B14F-4D97-AF65-F5344CB8AC3E}">
        <p14:creationId xmlns:p14="http://schemas.microsoft.com/office/powerpoint/2010/main" val="206191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In spite of the past evil he had provoked, the devil was not finished with the Christians at Corinth</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There were jealousies present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Corinthians 3:3),</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For where there are envy, strife, and divisions among you, are you not carnal and behaving like mere men?”</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They were tolerating immorality in their midst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Corinthians 5:1-2),</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It is actually reported that there is sexual immorality among you, and such sexual immorality as is not even named among the Gentiles—that a man has his father's wife!</a:t>
            </a:r>
            <a:r>
              <a:rPr lang="en-US" i="1" baseline="30000" dirty="0"/>
              <a:t> 2</a:t>
            </a:r>
            <a:r>
              <a:rPr lang="en-US" i="1" dirty="0"/>
              <a:t> And you are puffed up, and have not rather mourned, that he who has done this deed might be taken away from among you.”</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Some were lacking good sense in the companions they were choosing</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Corinthians 15:33),</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a:r>
            <a:r>
              <a:rPr lang="en-US" i="1" dirty="0"/>
              <a:t>Do not be deceived: ‘Evil company corrupts good habits.’”</a:t>
            </a:r>
            <a:endParaRPr lang="en-US" sz="1200" b="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The devil will never be finished with us either!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He may flee when we resist him</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Peter 5:8-9), </a:t>
            </a:r>
            <a:r>
              <a:rPr lang="en-US" sz="1200" b="0" i="1" kern="1200" dirty="0">
                <a:solidFill>
                  <a:schemeClr val="tx1"/>
                </a:solidFill>
                <a:effectLst/>
                <a:latin typeface="+mn-lt"/>
                <a:ea typeface="+mn-ea"/>
                <a:cs typeface="+mn-cs"/>
              </a:rPr>
              <a:t>“</a:t>
            </a:r>
            <a:r>
              <a:rPr lang="en-US" i="1" dirty="0"/>
              <a:t>Be sober, be vigilant; because your adversary the devil walks about like a roaring lion, seeking whom he may devour.</a:t>
            </a:r>
            <a:r>
              <a:rPr lang="en-US" i="1" baseline="30000" dirty="0"/>
              <a:t> 9</a:t>
            </a:r>
            <a:r>
              <a:rPr lang="en-US" i="1" dirty="0"/>
              <a:t> Resist him, steadfast in the faith, knowing that the same sufferings are experienced by your brotherhood in the world.”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(James 4:7),</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r>
              <a:rPr lang="en-US" i="0" dirty="0"/>
              <a:t>Therefore submit to God. Resist the devil and he will flee from you.”</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But, he will always come back throughout our lives</a:t>
            </a:r>
            <a:r>
              <a:rPr lang="en-US" sz="1200" b="0" i="0" u="non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(As he did with the Lord)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(Luke 4:13), </a:t>
            </a:r>
            <a:r>
              <a:rPr lang="en-US" sz="1200" b="0" i="1" kern="1200" dirty="0">
                <a:solidFill>
                  <a:schemeClr val="tx1"/>
                </a:solidFill>
                <a:effectLst/>
                <a:latin typeface="+mn-lt"/>
                <a:ea typeface="+mn-ea"/>
                <a:cs typeface="+mn-cs"/>
              </a:rPr>
              <a:t>“</a:t>
            </a:r>
            <a:r>
              <a:rPr lang="en-US" i="1" dirty="0"/>
              <a:t>Now when the devil had ended every temptation, he departed from Him until an opportune time.”</a:t>
            </a:r>
          </a:p>
          <a:p>
            <a:pPr marL="0" lvl="0" indent="0">
              <a:buFont typeface="Arial" panose="020B0604020202020204" pitchFamily="34" charset="0"/>
              <a:buNone/>
            </a:pP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1" i="0" kern="1200" dirty="0">
                <a:solidFill>
                  <a:schemeClr val="tx1"/>
                </a:solidFill>
                <a:effectLst/>
                <a:latin typeface="+mn-lt"/>
                <a:ea typeface="+mn-ea"/>
                <a:cs typeface="+mn-cs"/>
              </a:rPr>
              <a:t>NEXT CLICK</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Temptation will continue to plague even the faithful, in some form or fashion.  Care must always be taken!</a:t>
            </a:r>
          </a:p>
          <a:p>
            <a:pPr marL="0" lvl="0" indent="0">
              <a:buFont typeface="Arial" panose="020B0604020202020204" pitchFamily="34" charset="0"/>
              <a:buNone/>
            </a:pPr>
            <a:r>
              <a:rPr lang="en-US" b="1" dirty="0"/>
              <a:t>(2 Corinthians 2:10-11) [Paul wrote of the successful discipline of the church in Corinth], </a:t>
            </a:r>
            <a:r>
              <a:rPr lang="en-US" i="1" dirty="0"/>
              <a:t>“Now whom you forgive anything, I also forgive. For if indeed I have forgiven anything, I have forgiven that one for your sakes in the presence of Christ,</a:t>
            </a:r>
            <a:r>
              <a:rPr lang="en-US" i="1" baseline="30000" dirty="0"/>
              <a:t> 11</a:t>
            </a:r>
            <a:r>
              <a:rPr lang="en-US" i="1" dirty="0"/>
              <a:t> lest Satan should take advantage of us; </a:t>
            </a:r>
            <a:r>
              <a:rPr lang="en-US" i="1" u="sng" dirty="0"/>
              <a:t>for we are not ignorant of his devices</a:t>
            </a:r>
            <a:r>
              <a:rPr lang="en-US" i="1" dirty="0"/>
              <a: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must be aware, and be humble, lest our arrogance make us vulnerable!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(1 Corinthians 10:12), </a:t>
            </a:r>
            <a:r>
              <a:rPr lang="en-US" sz="1200" b="0" i="1" kern="1200" dirty="0">
                <a:solidFill>
                  <a:schemeClr val="tx1"/>
                </a:solidFill>
                <a:effectLst/>
                <a:latin typeface="+mn-lt"/>
                <a:ea typeface="+mn-ea"/>
                <a:cs typeface="+mn-cs"/>
              </a:rPr>
              <a:t>“</a:t>
            </a:r>
            <a:r>
              <a:rPr lang="en-US" b="0" i="1" dirty="0"/>
              <a:t>Therefore let him who thinks he stands take heed lest he fall.”</a:t>
            </a:r>
            <a:endParaRPr lang="en-US"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NEXT CLICK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There are things we can do to fight SIN!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can put on the whole armor of God</a:t>
            </a:r>
          </a:p>
          <a:p>
            <a:pPr marL="0" lvl="0" indent="0">
              <a:buFont typeface="Arial" panose="020B0604020202020204" pitchFamily="34" charset="0"/>
              <a:buNone/>
            </a:pPr>
            <a:r>
              <a:rPr lang="en-US" sz="1200" b="1" i="0" kern="1200" dirty="0">
                <a:solidFill>
                  <a:schemeClr val="tx1"/>
                </a:solidFill>
                <a:effectLst/>
                <a:latin typeface="+mn-lt"/>
                <a:ea typeface="+mn-ea"/>
                <a:cs typeface="+mn-cs"/>
              </a:rPr>
              <a:t>(Ephesians 6:10-13), </a:t>
            </a:r>
            <a:r>
              <a:rPr lang="en-US" sz="1200" b="0" i="1" kern="1200" dirty="0">
                <a:solidFill>
                  <a:schemeClr val="tx1"/>
                </a:solidFill>
                <a:effectLst/>
                <a:latin typeface="+mn-lt"/>
                <a:ea typeface="+mn-ea"/>
                <a:cs typeface="+mn-cs"/>
              </a:rPr>
              <a:t>“</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r>
              <a:rPr lang="en-US" i="1" baseline="30000" dirty="0"/>
              <a:t> 12</a:t>
            </a:r>
            <a:r>
              <a:rPr lang="en-US" i="1" dirty="0"/>
              <a:t> For we do not wrestle against flesh and blood, but against principalities, against powers, against the rulers of the darkness of this age, against spiritual hosts of wickedness in the heavenly places.</a:t>
            </a:r>
            <a:r>
              <a:rPr lang="en-US" i="1" baseline="30000" dirty="0"/>
              <a:t> 13</a:t>
            </a:r>
            <a:r>
              <a:rPr lang="en-US" i="1" dirty="0"/>
              <a:t> Therefore take up the whole armor of God, that you may be able to withstand in the evil day, and having done all, to stand.”</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Waist girded with truth; Breastplate of righteousness; Shod feet with gospel of peace; Shield of faith; Helmet of Salvation; Sword of the Spirit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can recall the great cloud of witness that serve as our examples in faithfulness</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12:1-2), </a:t>
            </a:r>
            <a:r>
              <a:rPr lang="en-US" sz="1200" b="0" i="1" kern="1200" dirty="0">
                <a:solidFill>
                  <a:schemeClr val="tx1"/>
                </a:solidFill>
                <a:effectLst/>
                <a:latin typeface="+mn-lt"/>
                <a:ea typeface="+mn-ea"/>
                <a:cs typeface="+mn-cs"/>
              </a:rPr>
              <a:t>“</a:t>
            </a:r>
            <a:r>
              <a:rPr lang="en-US" i="1" dirty="0"/>
              <a:t>Therefore we also, since we are surrounded by so great a cloud of witnesses, let us lay aside every weight, and the sin which so easily ensnares us, and let us run with endurance the race that is set before us,</a:t>
            </a:r>
            <a:r>
              <a:rPr lang="en-US" i="1" baseline="30000" dirty="0"/>
              <a:t> 2</a:t>
            </a:r>
            <a:r>
              <a:rPr lang="en-US" i="1" dirty="0"/>
              <a:t> looking unto Jesus, the author and finisher of our faith, who for the joy that was set before Him endured the cross, despising the shame, and has sat down at the right hand of the throne of God.”</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928B8-0C0A-4790-A5EF-69FD6EDB7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72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Corinthians are a good example, as is the apostle Paul himself:</a:t>
            </a:r>
          </a:p>
          <a:p>
            <a:r>
              <a:rPr lang="en-US" sz="1200" b="1" i="0" kern="1200" dirty="0">
                <a:solidFill>
                  <a:schemeClr val="tx1"/>
                </a:solidFill>
                <a:effectLst/>
                <a:latin typeface="+mn-lt"/>
                <a:ea typeface="+mn-ea"/>
                <a:cs typeface="+mn-cs"/>
              </a:rPr>
              <a:t>(1 Corinthians 9:26-27), </a:t>
            </a:r>
            <a:r>
              <a:rPr lang="en-US" sz="1200" b="0" i="1" kern="1200" dirty="0">
                <a:solidFill>
                  <a:schemeClr val="tx1"/>
                </a:solidFill>
                <a:effectLst/>
                <a:latin typeface="+mn-lt"/>
                <a:ea typeface="+mn-ea"/>
                <a:cs typeface="+mn-cs"/>
              </a:rPr>
              <a:t>“</a:t>
            </a:r>
            <a:r>
              <a:rPr lang="en-US" i="1" dirty="0"/>
              <a:t>Therefore I run thus: not with uncertainty. Thus I fight: not as one who beats the air.</a:t>
            </a:r>
            <a:r>
              <a:rPr lang="en-US" i="1" baseline="30000" dirty="0"/>
              <a:t> 27</a:t>
            </a:r>
            <a:r>
              <a:rPr lang="en-US" i="1" dirty="0"/>
              <a:t> But I discipline my body and bring it into subjection, lest, when I have preached to others, I myself should become disqualified.”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There are also examples of those who ceased their fight against sin: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Ananias and Sapphira who desired a good reputation, and lied to the Holy Spirit (Acts 5)</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Simon the Sorcerer, who quickly turned away from righteousness in the pursuit of power (Acts 8)</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Galatians who quickly turned away from the gospel to a perversion (Galatians 1)</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But we, if we so determine, and keep fighting!</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The rebellious Israelites did not obtain rest, because of their refusal to trust God</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We need to beware, lest the same thing happen to us!</a:t>
            </a:r>
          </a:p>
          <a:p>
            <a:pPr marL="0" indent="0">
              <a:buFont typeface="Arial" panose="020B0604020202020204" pitchFamily="34" charset="0"/>
              <a:buNone/>
            </a:pPr>
            <a:r>
              <a:rPr lang="en-US" sz="1200" b="1" i="0" kern="1200" dirty="0">
                <a:solidFill>
                  <a:schemeClr val="tx1"/>
                </a:solidFill>
                <a:effectLst/>
                <a:latin typeface="+mn-lt"/>
                <a:ea typeface="+mn-ea"/>
                <a:cs typeface="+mn-cs"/>
              </a:rPr>
              <a:t>(Hebrews 4:11), </a:t>
            </a:r>
            <a:r>
              <a:rPr lang="en-US" sz="1200" b="0" i="1" kern="1200" dirty="0">
                <a:solidFill>
                  <a:schemeClr val="tx1"/>
                </a:solidFill>
                <a:effectLst/>
                <a:latin typeface="+mn-lt"/>
                <a:ea typeface="+mn-ea"/>
                <a:cs typeface="+mn-cs"/>
              </a:rPr>
              <a:t>“</a:t>
            </a:r>
            <a:r>
              <a:rPr lang="en-US" i="1" dirty="0"/>
              <a:t>Let us therefore be diligent to enter that rest, lest anyone fall according to the same example of disobedience.”</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928B8-0C0A-4790-A5EF-69FD6EDB7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45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E341-9D74-4AA6-B80F-3BF236A936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30F1EF-510D-473C-A6E7-34B188FF4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31E346-BE69-4989-8D68-AC2EFEBD7F7A}"/>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5" name="Footer Placeholder 4">
            <a:extLst>
              <a:ext uri="{FF2B5EF4-FFF2-40B4-BE49-F238E27FC236}">
                <a16:creationId xmlns:a16="http://schemas.microsoft.com/office/drawing/2014/main" id="{BC7CAC64-4A96-46F1-A36F-ECD099E20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E50CD-9B17-4B71-8BE3-2BA23A89FC4F}"/>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44716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212F-6A27-4DD8-A4E8-7FE992D51B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3FE75E-FF4E-430D-8E70-C0BA488D3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C0FA1-3D05-4C89-97F0-6855911EDF88}"/>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5" name="Footer Placeholder 4">
            <a:extLst>
              <a:ext uri="{FF2B5EF4-FFF2-40B4-BE49-F238E27FC236}">
                <a16:creationId xmlns:a16="http://schemas.microsoft.com/office/drawing/2014/main" id="{51401011-27F7-4183-9F40-73D93DF0D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3A687-260E-40CD-988C-EBE8B5E022F8}"/>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236026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6B4624-77F6-4BCF-B46E-1497ECC6DB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4D5D06-5A41-48C6-B2EB-2D702FFED3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677C4-CFC0-4E3F-8CC2-5B97A695AA30}"/>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5" name="Footer Placeholder 4">
            <a:extLst>
              <a:ext uri="{FF2B5EF4-FFF2-40B4-BE49-F238E27FC236}">
                <a16:creationId xmlns:a16="http://schemas.microsoft.com/office/drawing/2014/main" id="{95AEBB53-5173-43E7-A0B2-CFED2DE5B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EC52F-DF3A-4DF2-9DFF-5D347B2E814D}"/>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342684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706C-0C69-4B78-8B06-9059F8942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866F0-E463-4A55-A2FC-642A1A489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C4994-17C4-40A0-8AA1-07C57BD7289F}"/>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5" name="Footer Placeholder 4">
            <a:extLst>
              <a:ext uri="{FF2B5EF4-FFF2-40B4-BE49-F238E27FC236}">
                <a16:creationId xmlns:a16="http://schemas.microsoft.com/office/drawing/2014/main" id="{5B0C5B76-C2A5-401F-AD7B-21C93EF27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FD49C-EB76-4C86-93A4-6CAE94143592}"/>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261150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BD0F6-DCE5-4589-868F-766F38A2F9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1E8887-F666-4E81-B899-032B6533D1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0B458E-B4A1-4A39-9A68-83E3283A4D37}"/>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5" name="Footer Placeholder 4">
            <a:extLst>
              <a:ext uri="{FF2B5EF4-FFF2-40B4-BE49-F238E27FC236}">
                <a16:creationId xmlns:a16="http://schemas.microsoft.com/office/drawing/2014/main" id="{BC0DB6DC-7D71-44BC-9577-99F3B9194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447DC-83FF-44F8-A5F9-CC796266998C}"/>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216431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F8F8-D323-44EC-8DBA-4FF9DFE4C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2C5F0-4C41-48FC-B0DB-54AA6BAEE1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AE5FF8-A2AB-4932-ACF3-21D2AC2415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DD9047-80FB-4EE1-9CC1-72288F30EEF0}"/>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6" name="Footer Placeholder 5">
            <a:extLst>
              <a:ext uri="{FF2B5EF4-FFF2-40B4-BE49-F238E27FC236}">
                <a16:creationId xmlns:a16="http://schemas.microsoft.com/office/drawing/2014/main" id="{1C7D816B-878D-42DA-B35C-5AB2F4380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4DBEF-9968-4016-BEA5-8F2B78EFFDCF}"/>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152444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7F18-ED90-4D6B-B051-A1520A54E4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EA44F0-6DB3-40F8-99DD-5D3353816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BF278-523A-433A-8A0F-2FF6371022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FC59B-D255-491F-88E7-468341CAC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B76C26-12F6-4732-B76F-AC36E4F2FF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EA550-151E-4634-AEE9-B2A8E097C9FD}"/>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8" name="Footer Placeholder 7">
            <a:extLst>
              <a:ext uri="{FF2B5EF4-FFF2-40B4-BE49-F238E27FC236}">
                <a16:creationId xmlns:a16="http://schemas.microsoft.com/office/drawing/2014/main" id="{910FAD0A-24A2-4BB0-B90D-251E21E014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1BE00-2FE3-442A-A44A-63C5A67A980C}"/>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3314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174B-0583-42E4-A764-E73729469E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A5FD67-313E-477E-91F8-CA9768D51AE6}"/>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4" name="Footer Placeholder 3">
            <a:extLst>
              <a:ext uri="{FF2B5EF4-FFF2-40B4-BE49-F238E27FC236}">
                <a16:creationId xmlns:a16="http://schemas.microsoft.com/office/drawing/2014/main" id="{09D8146F-37FD-4719-8D84-98ED916A1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F7A59E-5CA7-4E03-9132-A91566D75A7A}"/>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238971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7589D-1F0F-4ECC-AA85-C5A21E0B7646}"/>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3" name="Footer Placeholder 2">
            <a:extLst>
              <a:ext uri="{FF2B5EF4-FFF2-40B4-BE49-F238E27FC236}">
                <a16:creationId xmlns:a16="http://schemas.microsoft.com/office/drawing/2014/main" id="{009F9986-9EEF-4069-A208-2D2F8DD8A0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DBA6DA-5192-424F-88C0-70371BEBF840}"/>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243362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64D5-568F-4740-BDA9-C7393B707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86FBB4-91E1-447C-B81D-A13AB27A6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9F8ADE-BC66-4803-AB23-CBED6A948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EDBE5-7821-415C-BA74-DBA2F42BF559}"/>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6" name="Footer Placeholder 5">
            <a:extLst>
              <a:ext uri="{FF2B5EF4-FFF2-40B4-BE49-F238E27FC236}">
                <a16:creationId xmlns:a16="http://schemas.microsoft.com/office/drawing/2014/main" id="{D9D9B580-8DD1-4E5D-AD49-B6F471990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18020-A8C8-4793-ACE0-ECDB05D93DE5}"/>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350027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34CF-10F8-40D9-BE83-D7830D445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37E09D-9282-4611-AD37-BAD97C804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FFD5A3-0045-4BA9-9E75-1D75D3B59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93EEB-887E-4F4D-AF67-C578ABC45337}"/>
              </a:ext>
            </a:extLst>
          </p:cNvPr>
          <p:cNvSpPr>
            <a:spLocks noGrp="1"/>
          </p:cNvSpPr>
          <p:nvPr>
            <p:ph type="dt" sz="half" idx="10"/>
          </p:nvPr>
        </p:nvSpPr>
        <p:spPr/>
        <p:txBody>
          <a:bodyPr/>
          <a:lstStyle/>
          <a:p>
            <a:fld id="{A46806A3-6614-4582-BEF2-8ECE79E33A5D}" type="datetimeFigureOut">
              <a:rPr lang="en-US" smtClean="0"/>
              <a:t>8/23/2019</a:t>
            </a:fld>
            <a:endParaRPr lang="en-US"/>
          </a:p>
        </p:txBody>
      </p:sp>
      <p:sp>
        <p:nvSpPr>
          <p:cNvPr id="6" name="Footer Placeholder 5">
            <a:extLst>
              <a:ext uri="{FF2B5EF4-FFF2-40B4-BE49-F238E27FC236}">
                <a16:creationId xmlns:a16="http://schemas.microsoft.com/office/drawing/2014/main" id="{CDCC0AA5-7D67-4E7E-A154-CC0A71F45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8F1DC0-0D91-4A1B-81B7-32F71C04936D}"/>
              </a:ext>
            </a:extLst>
          </p:cNvPr>
          <p:cNvSpPr>
            <a:spLocks noGrp="1"/>
          </p:cNvSpPr>
          <p:nvPr>
            <p:ph type="sldNum" sz="quarter" idx="12"/>
          </p:nvPr>
        </p:nvSpPr>
        <p:spPr/>
        <p:txBody>
          <a:bodyPr/>
          <a:lstStyle/>
          <a:p>
            <a:fld id="{00E090AA-B253-499E-B642-3D29BA9807DC}" type="slidenum">
              <a:rPr lang="en-US" smtClean="0"/>
              <a:t>‹#›</a:t>
            </a:fld>
            <a:endParaRPr lang="en-US"/>
          </a:p>
        </p:txBody>
      </p:sp>
    </p:spTree>
    <p:extLst>
      <p:ext uri="{BB962C8B-B14F-4D97-AF65-F5344CB8AC3E}">
        <p14:creationId xmlns:p14="http://schemas.microsoft.com/office/powerpoint/2010/main" val="117928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EBE569-78A6-4116-96F1-D4BA6D8A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38C868-CD0A-468B-B8ED-972F4632F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1DF1A-B39D-4829-B529-56F86457A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806A3-6614-4582-BEF2-8ECE79E33A5D}" type="datetimeFigureOut">
              <a:rPr lang="en-US" smtClean="0"/>
              <a:t>8/23/2019</a:t>
            </a:fld>
            <a:endParaRPr lang="en-US"/>
          </a:p>
        </p:txBody>
      </p:sp>
      <p:sp>
        <p:nvSpPr>
          <p:cNvPr id="5" name="Footer Placeholder 4">
            <a:extLst>
              <a:ext uri="{FF2B5EF4-FFF2-40B4-BE49-F238E27FC236}">
                <a16:creationId xmlns:a16="http://schemas.microsoft.com/office/drawing/2014/main" id="{62B58873-1685-41EE-BE73-14920854D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EBAD32-39A6-4D3B-AD3A-0B4377B403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090AA-B253-499E-B642-3D29BA9807DC}" type="slidenum">
              <a:rPr lang="en-US" smtClean="0"/>
              <a:t>‹#›</a:t>
            </a:fld>
            <a:endParaRPr lang="en-US"/>
          </a:p>
        </p:txBody>
      </p:sp>
    </p:spTree>
    <p:extLst>
      <p:ext uri="{BB962C8B-B14F-4D97-AF65-F5344CB8AC3E}">
        <p14:creationId xmlns:p14="http://schemas.microsoft.com/office/powerpoint/2010/main" val="2608673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B0EA-41F9-4CC2-B226-DF529FFE3A81}"/>
              </a:ext>
            </a:extLst>
          </p:cNvPr>
          <p:cNvSpPr>
            <a:spLocks noGrp="1"/>
          </p:cNvSpPr>
          <p:nvPr>
            <p:ph type="ctrTitle"/>
          </p:nvPr>
        </p:nvSpPr>
        <p:spPr>
          <a:xfrm rot="1218442">
            <a:off x="7306025" y="791493"/>
            <a:ext cx="4413237" cy="3133114"/>
          </a:xfrm>
          <a:effectLst>
            <a:glow rad="63500">
              <a:schemeClr val="accent4">
                <a:satMod val="175000"/>
                <a:alpha val="40000"/>
              </a:schemeClr>
            </a:glow>
          </a:effectLst>
        </p:spPr>
        <p:txBody>
          <a:bodyPr anchor="t">
            <a:prstTxWarp prst="textStop">
              <a:avLst>
                <a:gd name="adj" fmla="val 23889"/>
              </a:avLst>
            </a:prstTxWarp>
            <a:normAutofit/>
          </a:bodyPr>
          <a:lstStyle/>
          <a:p>
            <a:r>
              <a:rPr lang="en-US" sz="7200" dirty="0">
                <a:solidFill>
                  <a:schemeClr val="bg2"/>
                </a:solidFill>
                <a:latin typeface="Colored Crayons" panose="02000500000000000000" pitchFamily="2" charset="0"/>
              </a:rPr>
              <a:t>Still</a:t>
            </a:r>
            <a:br>
              <a:rPr lang="en-US" sz="7200" dirty="0">
                <a:solidFill>
                  <a:schemeClr val="bg2"/>
                </a:solidFill>
                <a:latin typeface="Colored Crayons" panose="02000500000000000000" pitchFamily="2" charset="0"/>
              </a:rPr>
            </a:br>
            <a:r>
              <a:rPr lang="en-US" sz="7200" dirty="0">
                <a:solidFill>
                  <a:schemeClr val="bg2"/>
                </a:solidFill>
                <a:latin typeface="Colored Crayons" panose="02000500000000000000" pitchFamily="2" charset="0"/>
              </a:rPr>
              <a:t>Fighting</a:t>
            </a:r>
            <a:br>
              <a:rPr lang="en-US" sz="7200" dirty="0">
                <a:solidFill>
                  <a:schemeClr val="bg2"/>
                </a:solidFill>
                <a:latin typeface="Colored Crayons" panose="02000500000000000000" pitchFamily="2" charset="0"/>
              </a:rPr>
            </a:br>
            <a:r>
              <a:rPr lang="en-US" sz="7200" dirty="0">
                <a:solidFill>
                  <a:schemeClr val="bg2"/>
                </a:solidFill>
                <a:latin typeface="Colored Crayons" panose="02000500000000000000" pitchFamily="2" charset="0"/>
              </a:rPr>
              <a:t>Sin?</a:t>
            </a:r>
          </a:p>
        </p:txBody>
      </p:sp>
      <p:sp>
        <p:nvSpPr>
          <p:cNvPr id="3" name="Subtitle 2">
            <a:extLst>
              <a:ext uri="{FF2B5EF4-FFF2-40B4-BE49-F238E27FC236}">
                <a16:creationId xmlns:a16="http://schemas.microsoft.com/office/drawing/2014/main" id="{4354F7EF-03D0-4631-8B8D-FAB95F9FECBE}"/>
              </a:ext>
            </a:extLst>
          </p:cNvPr>
          <p:cNvSpPr>
            <a:spLocks noGrp="1"/>
          </p:cNvSpPr>
          <p:nvPr>
            <p:ph type="subTitle" idx="1"/>
          </p:nvPr>
        </p:nvSpPr>
        <p:spPr>
          <a:xfrm>
            <a:off x="363415" y="5715000"/>
            <a:ext cx="5567722" cy="808892"/>
          </a:xfrm>
          <a:solidFill>
            <a:srgbClr val="D7C640">
              <a:alpha val="81000"/>
            </a:srgbClr>
          </a:solidFill>
          <a:ln w="38100">
            <a:solidFill>
              <a:schemeClr val="tx1"/>
            </a:solidFill>
          </a:ln>
        </p:spPr>
        <p:txBody>
          <a:bodyPr>
            <a:normAutofit/>
          </a:bodyPr>
          <a:lstStyle/>
          <a:p>
            <a:r>
              <a:rPr lang="en-US" sz="4800" dirty="0"/>
              <a:t>1 Corinthians 6:9-11</a:t>
            </a:r>
          </a:p>
        </p:txBody>
      </p:sp>
    </p:spTree>
    <p:extLst>
      <p:ext uri="{BB962C8B-B14F-4D97-AF65-F5344CB8AC3E}">
        <p14:creationId xmlns:p14="http://schemas.microsoft.com/office/powerpoint/2010/main" val="425088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B0EA-41F9-4CC2-B226-DF529FFE3A81}"/>
              </a:ext>
            </a:extLst>
          </p:cNvPr>
          <p:cNvSpPr>
            <a:spLocks noGrp="1"/>
          </p:cNvSpPr>
          <p:nvPr>
            <p:ph type="ctrTitle"/>
          </p:nvPr>
        </p:nvSpPr>
        <p:spPr>
          <a:xfrm>
            <a:off x="652393" y="316712"/>
            <a:ext cx="10998293" cy="1301076"/>
          </a:xfrm>
          <a:effectLst>
            <a:glow rad="63500">
              <a:schemeClr val="accent4">
                <a:satMod val="175000"/>
                <a:alpha val="40000"/>
              </a:schemeClr>
            </a:glow>
          </a:effectLst>
        </p:spPr>
        <p:txBody>
          <a:bodyPr anchor="t">
            <a:normAutofit/>
          </a:bodyPr>
          <a:lstStyle/>
          <a:p>
            <a:r>
              <a:rPr lang="en-US" sz="7200" dirty="0">
                <a:solidFill>
                  <a:schemeClr val="bg2"/>
                </a:solidFill>
                <a:effectLst>
                  <a:outerShdw blurRad="38100" dist="38100" dir="2700000" algn="tl">
                    <a:srgbClr val="000000">
                      <a:alpha val="43137"/>
                    </a:srgbClr>
                  </a:outerShdw>
                </a:effectLst>
                <a:latin typeface="Colored Crayons" panose="02000500000000000000" pitchFamily="2" charset="0"/>
              </a:rPr>
              <a:t>Are You Still Fighting Sin?</a:t>
            </a:r>
          </a:p>
        </p:txBody>
      </p:sp>
      <p:sp>
        <p:nvSpPr>
          <p:cNvPr id="3" name="Subtitle 2">
            <a:extLst>
              <a:ext uri="{FF2B5EF4-FFF2-40B4-BE49-F238E27FC236}">
                <a16:creationId xmlns:a16="http://schemas.microsoft.com/office/drawing/2014/main" id="{4354F7EF-03D0-4631-8B8D-FAB95F9FECBE}"/>
              </a:ext>
            </a:extLst>
          </p:cNvPr>
          <p:cNvSpPr>
            <a:spLocks noGrp="1"/>
          </p:cNvSpPr>
          <p:nvPr>
            <p:ph type="subTitle" idx="1"/>
          </p:nvPr>
        </p:nvSpPr>
        <p:spPr>
          <a:xfrm>
            <a:off x="416169" y="1688129"/>
            <a:ext cx="11287271" cy="4572000"/>
          </a:xfrm>
          <a:solidFill>
            <a:srgbClr val="D7C640">
              <a:alpha val="81000"/>
            </a:srgbClr>
          </a:solidFill>
          <a:ln w="38100">
            <a:solidFill>
              <a:schemeClr val="tx1"/>
            </a:solidFill>
          </a:ln>
        </p:spPr>
        <p:txBody>
          <a:bodyPr>
            <a:normAutofit/>
          </a:bodyPr>
          <a:lstStyle/>
          <a:p>
            <a:pPr marL="685800" indent="-457200" algn="l">
              <a:buFont typeface="Arial" panose="020B0604020202020204" pitchFamily="34" charset="0"/>
              <a:buChar char="•"/>
            </a:pPr>
            <a:r>
              <a:rPr lang="en-US" sz="4800" b="1" dirty="0"/>
              <a:t>The Devil is not finished with YOU!</a:t>
            </a:r>
          </a:p>
          <a:p>
            <a:pPr marL="1143000" lvl="2" algn="l"/>
            <a:r>
              <a:rPr lang="en-US" sz="4400" i="1" dirty="0"/>
              <a:t>1 Peter 5:8-9; James 4:7; cf. Luke 4:13</a:t>
            </a:r>
          </a:p>
          <a:p>
            <a:pPr marL="685800" indent="-457200" algn="l">
              <a:buFont typeface="Arial" panose="020B0604020202020204" pitchFamily="34" charset="0"/>
              <a:buChar char="•"/>
            </a:pPr>
            <a:r>
              <a:rPr lang="en-US" sz="4800" b="1" dirty="0"/>
              <a:t>Temptation will continue to plague us</a:t>
            </a:r>
          </a:p>
          <a:p>
            <a:pPr marL="1143000" lvl="2" algn="l"/>
            <a:r>
              <a:rPr lang="en-US" sz="4400" i="1" dirty="0"/>
              <a:t>2 Corinthians 2:10-11; 1 Corinthians 10:12</a:t>
            </a:r>
          </a:p>
          <a:p>
            <a:pPr marL="685800" indent="-457200" algn="l">
              <a:buFont typeface="Arial" panose="020B0604020202020204" pitchFamily="34" charset="0"/>
              <a:buChar char="•"/>
            </a:pPr>
            <a:r>
              <a:rPr lang="en-US" sz="4800" b="1" dirty="0"/>
              <a:t>There are things we can do to fight it!</a:t>
            </a:r>
          </a:p>
          <a:p>
            <a:pPr marL="1143000" lvl="2" algn="l"/>
            <a:r>
              <a:rPr lang="en-US" sz="4400" i="1" dirty="0"/>
              <a:t>Ephesians 6:10-20; Hebrews 11:1 – 12:2</a:t>
            </a:r>
          </a:p>
        </p:txBody>
      </p:sp>
    </p:spTree>
    <p:extLst>
      <p:ext uri="{BB962C8B-B14F-4D97-AF65-F5344CB8AC3E}">
        <p14:creationId xmlns:p14="http://schemas.microsoft.com/office/powerpoint/2010/main" val="23340392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B0EA-41F9-4CC2-B226-DF529FFE3A81}"/>
              </a:ext>
            </a:extLst>
          </p:cNvPr>
          <p:cNvSpPr>
            <a:spLocks noGrp="1"/>
          </p:cNvSpPr>
          <p:nvPr>
            <p:ph type="ctrTitle"/>
          </p:nvPr>
        </p:nvSpPr>
        <p:spPr>
          <a:xfrm rot="1218442">
            <a:off x="7306025" y="791493"/>
            <a:ext cx="4413237" cy="3133114"/>
          </a:xfrm>
          <a:effectLst>
            <a:glow rad="63500">
              <a:schemeClr val="accent4">
                <a:satMod val="175000"/>
                <a:alpha val="40000"/>
              </a:schemeClr>
            </a:glow>
          </a:effectLst>
        </p:spPr>
        <p:txBody>
          <a:bodyPr anchor="t">
            <a:prstTxWarp prst="textStop">
              <a:avLst>
                <a:gd name="adj" fmla="val 23889"/>
              </a:avLst>
            </a:prstTxWarp>
            <a:normAutofit/>
          </a:bodyPr>
          <a:lstStyle/>
          <a:p>
            <a:r>
              <a:rPr lang="en-US" sz="7200" dirty="0">
                <a:solidFill>
                  <a:schemeClr val="bg2"/>
                </a:solidFill>
                <a:latin typeface="Colored Crayons" panose="02000500000000000000" pitchFamily="2" charset="0"/>
              </a:rPr>
              <a:t>Still</a:t>
            </a:r>
            <a:br>
              <a:rPr lang="en-US" sz="7200" dirty="0">
                <a:solidFill>
                  <a:schemeClr val="bg2"/>
                </a:solidFill>
                <a:latin typeface="Colored Crayons" panose="02000500000000000000" pitchFamily="2" charset="0"/>
              </a:rPr>
            </a:br>
            <a:r>
              <a:rPr lang="en-US" sz="7200" dirty="0">
                <a:solidFill>
                  <a:schemeClr val="bg2"/>
                </a:solidFill>
                <a:latin typeface="Colored Crayons" panose="02000500000000000000" pitchFamily="2" charset="0"/>
              </a:rPr>
              <a:t>Fighting</a:t>
            </a:r>
            <a:br>
              <a:rPr lang="en-US" sz="7200" dirty="0">
                <a:solidFill>
                  <a:schemeClr val="bg2"/>
                </a:solidFill>
                <a:latin typeface="Colored Crayons" panose="02000500000000000000" pitchFamily="2" charset="0"/>
              </a:rPr>
            </a:br>
            <a:r>
              <a:rPr lang="en-US" sz="7200" dirty="0">
                <a:solidFill>
                  <a:schemeClr val="bg2"/>
                </a:solidFill>
                <a:latin typeface="Colored Crayons" panose="02000500000000000000" pitchFamily="2" charset="0"/>
              </a:rPr>
              <a:t>Sin?</a:t>
            </a:r>
          </a:p>
        </p:txBody>
      </p:sp>
      <p:sp>
        <p:nvSpPr>
          <p:cNvPr id="3" name="Subtitle 2">
            <a:extLst>
              <a:ext uri="{FF2B5EF4-FFF2-40B4-BE49-F238E27FC236}">
                <a16:creationId xmlns:a16="http://schemas.microsoft.com/office/drawing/2014/main" id="{4354F7EF-03D0-4631-8B8D-FAB95F9FECBE}"/>
              </a:ext>
            </a:extLst>
          </p:cNvPr>
          <p:cNvSpPr>
            <a:spLocks noGrp="1"/>
          </p:cNvSpPr>
          <p:nvPr>
            <p:ph type="subTitle" idx="1"/>
          </p:nvPr>
        </p:nvSpPr>
        <p:spPr>
          <a:xfrm>
            <a:off x="363415" y="615461"/>
            <a:ext cx="6536080" cy="5556738"/>
          </a:xfrm>
          <a:solidFill>
            <a:srgbClr val="D7C640">
              <a:alpha val="81000"/>
            </a:srgbClr>
          </a:solidFill>
          <a:ln w="38100">
            <a:solidFill>
              <a:schemeClr val="tx1"/>
            </a:solidFill>
          </a:ln>
        </p:spPr>
        <p:txBody>
          <a:bodyPr tIns="182880" bIns="91440">
            <a:normAutofit/>
          </a:bodyPr>
          <a:lstStyle/>
          <a:p>
            <a:r>
              <a:rPr lang="en-US" sz="5400" dirty="0"/>
              <a:t>Many faithful Christians in the first century continually fought sin!</a:t>
            </a:r>
          </a:p>
          <a:p>
            <a:endParaRPr lang="en-US" sz="2000" dirty="0"/>
          </a:p>
          <a:p>
            <a:r>
              <a:rPr lang="en-US" sz="6600" b="1" dirty="0">
                <a:effectLst>
                  <a:glow rad="228600">
                    <a:schemeClr val="accent6">
                      <a:satMod val="175000"/>
                      <a:alpha val="40000"/>
                    </a:schemeClr>
                  </a:glow>
                </a:effectLst>
              </a:rPr>
              <a:t>You can too!</a:t>
            </a:r>
          </a:p>
          <a:p>
            <a:r>
              <a:rPr lang="en-US" sz="5400" dirty="0"/>
              <a:t>(Hebrews 4:11)</a:t>
            </a:r>
          </a:p>
        </p:txBody>
      </p:sp>
    </p:spTree>
    <p:extLst>
      <p:ext uri="{BB962C8B-B14F-4D97-AF65-F5344CB8AC3E}">
        <p14:creationId xmlns:p14="http://schemas.microsoft.com/office/powerpoint/2010/main" val="125446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976</Words>
  <Application>Microsoft Office PowerPoint</Application>
  <PresentationFormat>Widescreen</PresentationFormat>
  <Paragraphs>66</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 Light</vt:lpstr>
      <vt:lpstr>Colored Crayons</vt:lpstr>
      <vt:lpstr>Calibri</vt:lpstr>
      <vt:lpstr>Office Theme</vt:lpstr>
      <vt:lpstr>Still Fighting Sin?</vt:lpstr>
      <vt:lpstr>Are You Still Fighting Sin?</vt:lpstr>
      <vt:lpstr>Still Fighting 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Fighting Sin?</dc:title>
  <dc:creator>Stan Cox</dc:creator>
  <cp:lastModifiedBy>Stan Cox</cp:lastModifiedBy>
  <cp:revision>12</cp:revision>
  <dcterms:created xsi:type="dcterms:W3CDTF">2019-08-23T21:41:59Z</dcterms:created>
  <dcterms:modified xsi:type="dcterms:W3CDTF">2019-08-23T23:02:17Z</dcterms:modified>
</cp:coreProperties>
</file>